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69" r:id="rId3"/>
    <p:sldId id="268" r:id="rId4"/>
    <p:sldId id="270" r:id="rId5"/>
    <p:sldId id="271" r:id="rId6"/>
    <p:sldId id="272" r:id="rId7"/>
    <p:sldId id="274" r:id="rId8"/>
    <p:sldId id="273" r:id="rId9"/>
    <p:sldId id="275" r:id="rId10"/>
    <p:sldId id="276" r:id="rId11"/>
    <p:sldId id="277" r:id="rId12"/>
    <p:sldId id="278" r:id="rId13"/>
  </p:sldIdLst>
  <p:sldSz cx="9144000" cy="6858000" type="screen4x3"/>
  <p:notesSz cx="6858000" cy="9144000"/>
  <p:custDataLst>
    <p:tags r:id="rId14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04" autoAdjust="0"/>
    <p:restoredTop sz="86369" autoAdjust="0"/>
  </p:normalViewPr>
  <p:slideViewPr>
    <p:cSldViewPr>
      <p:cViewPr>
        <p:scale>
          <a:sx n="66" d="100"/>
          <a:sy n="66" d="100"/>
        </p:scale>
        <p:origin x="-1908" y="-8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8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282C3-8E58-4666-9421-7F58C124A544}" type="datetimeFigureOut">
              <a:rPr lang="fr-FR"/>
              <a:pPr>
                <a:defRPr/>
              </a:pPr>
              <a:t>24/02/2012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4D20D-B06B-4E34-A402-17668A27117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1F64E-33A4-4774-94CD-AE6441D96003}" type="datetimeFigureOut">
              <a:rPr lang="fr-FR"/>
              <a:pPr>
                <a:defRPr/>
              </a:pPr>
              <a:t>24/02/2012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01041-CF0C-4F2B-809F-659758F4DD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48162-320D-4958-9F84-20D422D3D9A6}" type="datetimeFigureOut">
              <a:rPr lang="fr-FR"/>
              <a:pPr>
                <a:defRPr/>
              </a:pPr>
              <a:t>24/02/2012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73E73-89AE-457D-BBE2-041A2C12070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C4225-4D1F-4814-84B5-7994FD41CCD9}" type="datetimeFigureOut">
              <a:rPr lang="fr-FR"/>
              <a:pPr>
                <a:defRPr/>
              </a:pPr>
              <a:t>24/02/2012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C55F9-39EC-4B7B-B246-40B708297A5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497DB-19A0-4755-B9D8-4B0C8095CD6A}" type="datetimeFigureOut">
              <a:rPr lang="fr-FR"/>
              <a:pPr>
                <a:defRPr/>
              </a:pPr>
              <a:t>24/02/2012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3872-CF7C-4690-9EC3-87AE480C5C7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596E8-97EC-4CC0-BB26-66FC0DA8DCEE}" type="datetimeFigureOut">
              <a:rPr lang="fr-FR"/>
              <a:pPr>
                <a:defRPr/>
              </a:pPr>
              <a:t>24/02/2012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BF148-9062-43C7-B1B1-8C81BC11BAA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B66BA-687E-4B9E-A310-1EB582CF2AF1}" type="datetimeFigureOut">
              <a:rPr lang="fr-FR"/>
              <a:pPr>
                <a:defRPr/>
              </a:pPr>
              <a:t>24/02/2012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A9F92-EEF9-464F-BA8A-7902187370A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88E18-37A8-44FB-ABA0-8B7E84410A1C}" type="datetimeFigureOut">
              <a:rPr lang="fr-FR"/>
              <a:pPr>
                <a:defRPr/>
              </a:pPr>
              <a:t>24/02/2012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D2C96-DEB1-41BF-BFAA-F19FE998848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095FC-99F8-4262-96DC-3BBA432375F7}" type="datetimeFigureOut">
              <a:rPr lang="fr-FR"/>
              <a:pPr>
                <a:defRPr/>
              </a:pPr>
              <a:t>24/02/2012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9CC56-8117-48F6-8117-5BC24447FCD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DFC55-5FF0-450C-BE1E-338F77F16F2C}" type="datetimeFigureOut">
              <a:rPr lang="fr-FR"/>
              <a:pPr>
                <a:defRPr/>
              </a:pPr>
              <a:t>24/02/2012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00551-FAD5-44BA-8DC4-5FB002E9E3D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C1430-59E2-42DE-8725-E2D2480F26A6}" type="datetimeFigureOut">
              <a:rPr lang="fr-FR"/>
              <a:pPr>
                <a:defRPr/>
              </a:pPr>
              <a:t>24/02/2012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2E229-7723-427C-A954-36AD5B6164F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980DD1-E7C9-4961-AEF6-202D68D52990}" type="datetimeFigureOut">
              <a:rPr lang="fr-FR"/>
              <a:pPr>
                <a:defRPr/>
              </a:pPr>
              <a:t>24/02/2012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7FFA326-CEF2-45A1-BEF7-1E878ED67C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 1" descr="FSP_Seminaire_Saint-louis.jpg"/>
          <p:cNvPicPr>
            <a:picLocks noGrp="1" noChangeAspect="1"/>
          </p:cNvPicPr>
          <p:nvPr isPhoto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6850"/>
            <a:ext cx="9144000" cy="646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Les attentes du patient envers le médecin:</a:t>
            </a:r>
          </a:p>
        </p:txBody>
      </p:sp>
      <p:sp>
        <p:nvSpPr>
          <p:cNvPr id="2355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« Un bon docteur »</a:t>
            </a:r>
          </a:p>
          <a:p>
            <a:pPr lvl="1" eaLnBrk="1" hangingPunct="1"/>
            <a:r>
              <a:rPr lang="fr-FR" smtClean="0"/>
              <a:t>Dévoué</a:t>
            </a:r>
          </a:p>
          <a:p>
            <a:pPr lvl="1" eaLnBrk="1" hangingPunct="1"/>
            <a:r>
              <a:rPr lang="fr-FR" smtClean="0"/>
              <a:t>Engagé</a:t>
            </a:r>
          </a:p>
          <a:p>
            <a:pPr lvl="1" eaLnBrk="1" hangingPunct="1"/>
            <a:r>
              <a:rPr lang="fr-FR" smtClean="0"/>
              <a:t>Capable d’écoute et d’empathie</a:t>
            </a:r>
          </a:p>
          <a:p>
            <a:pPr lvl="1" eaLnBrk="1" hangingPunct="1"/>
            <a:r>
              <a:rPr lang="fr-FR" smtClean="0"/>
              <a:t>Qui a une certaine autorité</a:t>
            </a:r>
          </a:p>
          <a:p>
            <a:pPr lvl="1" eaLnBrk="1" hangingPunct="1"/>
            <a:r>
              <a:rPr lang="fr-FR" smtClean="0"/>
              <a:t>Qui va le guérir.</a:t>
            </a:r>
          </a:p>
          <a:p>
            <a:pPr lvl="1" eaLnBrk="1" hangingPunct="1"/>
            <a:endParaRPr lang="fr-FR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Attentes du médecin vis-à-vis du malade   </a:t>
            </a:r>
          </a:p>
        </p:txBody>
      </p:sp>
      <p:sp>
        <p:nvSpPr>
          <p:cNvPr id="24579" name="Espace réservé du contenu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/>
            <a:r>
              <a:rPr lang="fr-FR" smtClean="0"/>
              <a:t>Un bon malade:</a:t>
            </a:r>
          </a:p>
          <a:p>
            <a:pPr lvl="1" eaLnBrk="1" hangingPunct="1"/>
            <a:r>
              <a:rPr lang="fr-FR" smtClean="0"/>
              <a:t>Qui l’écoute</a:t>
            </a:r>
          </a:p>
          <a:p>
            <a:pPr lvl="1" eaLnBrk="1" hangingPunct="1"/>
            <a:r>
              <a:rPr lang="fr-FR" smtClean="0"/>
              <a:t>Qui observe ses prescriptions.</a:t>
            </a:r>
          </a:p>
          <a:p>
            <a:pPr lvl="1" eaLnBrk="1" hangingPunct="1"/>
            <a:r>
              <a:rPr lang="fr-FR" smtClean="0"/>
              <a:t>Qui guérit (Docteur, ça ne m’a rien fait!!!!)</a:t>
            </a:r>
          </a:p>
          <a:p>
            <a:pPr lvl="1" eaLnBrk="1" hangingPunct="1"/>
            <a:r>
              <a:rPr lang="fr-FR" smtClean="0"/>
              <a:t>Qui lui porte une certaine reconnaissance.</a:t>
            </a:r>
          </a:p>
          <a:p>
            <a:pPr lvl="1" eaLnBrk="1" hangingPunct="1"/>
            <a:r>
              <a:rPr lang="fr-FR" smtClean="0"/>
              <a:t>Qui lui « donne sa légitimité »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 conclusion</a:t>
            </a:r>
          </a:p>
        </p:txBody>
      </p:sp>
      <p:sp>
        <p:nvSpPr>
          <p:cNvPr id="25603" name="Espace réservé du contenu 2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525962"/>
          </a:xfrm>
        </p:spPr>
        <p:txBody>
          <a:bodyPr/>
          <a:lstStyle/>
          <a:p>
            <a:pPr lvl="1">
              <a:buFont typeface="Arial" charset="0"/>
              <a:buNone/>
            </a:pPr>
            <a:r>
              <a:rPr lang="fr-FR" smtClean="0"/>
              <a:t> Relations  		Interelation</a:t>
            </a:r>
          </a:p>
          <a:p>
            <a:pPr lvl="1">
              <a:buFont typeface="Arial" charset="0"/>
              <a:buNone/>
            </a:pPr>
            <a:endParaRPr lang="fr-FR" smtClean="0"/>
          </a:p>
          <a:p>
            <a:pPr lvl="1">
              <a:buFont typeface="Arial" charset="0"/>
              <a:buNone/>
            </a:pPr>
            <a:r>
              <a:rPr lang="fr-FR" smtClean="0"/>
              <a:t>Bon médecin     	    Bon malade</a:t>
            </a:r>
          </a:p>
          <a:p>
            <a:pPr lvl="1">
              <a:buFont typeface="Arial" charset="0"/>
              <a:buNone/>
            </a:pPr>
            <a:endParaRPr lang="fr-FR" smtClean="0"/>
          </a:p>
          <a:p>
            <a:pPr lvl="1">
              <a:buFont typeface="Arial" charset="0"/>
              <a:buNone/>
            </a:pPr>
            <a:r>
              <a:rPr lang="fr-FR" smtClean="0"/>
              <a:t>		Courage, c’est passionnant!</a:t>
            </a:r>
          </a:p>
        </p:txBody>
      </p:sp>
      <p:sp>
        <p:nvSpPr>
          <p:cNvPr id="4" name="Flèche droite 3"/>
          <p:cNvSpPr/>
          <p:nvPr/>
        </p:nvSpPr>
        <p:spPr>
          <a:xfrm>
            <a:off x="2771775" y="1916113"/>
            <a:ext cx="792163" cy="144462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Flèche gauche 7"/>
          <p:cNvSpPr/>
          <p:nvPr/>
        </p:nvSpPr>
        <p:spPr>
          <a:xfrm>
            <a:off x="3132138" y="2781300"/>
            <a:ext cx="1008062" cy="287338"/>
          </a:xfrm>
          <a:prstGeom prst="leftArrow">
            <a:avLst>
              <a:gd name="adj1" fmla="val 17774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Flèche droite 8"/>
          <p:cNvSpPr/>
          <p:nvPr/>
        </p:nvSpPr>
        <p:spPr>
          <a:xfrm>
            <a:off x="3276600" y="2636838"/>
            <a:ext cx="1081088" cy="215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LA PRESCRIPTION</a:t>
            </a: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La rédaction de l’ordonnance:</a:t>
            </a:r>
          </a:p>
          <a:p>
            <a:pPr eaLnBrk="1" hangingPunct="1"/>
            <a:r>
              <a:rPr lang="fr-FR" smtClean="0"/>
              <a:t>L’énonciation de la prescription.</a:t>
            </a:r>
          </a:p>
          <a:p>
            <a:pPr eaLnBrk="1" hangingPunct="1"/>
            <a:r>
              <a:rPr lang="fr-FR" smtClean="0"/>
              <a:t>L’explication de ce qui doit être fait (examens complémentaires, interventions)</a:t>
            </a:r>
          </a:p>
          <a:p>
            <a:pPr eaLnBrk="1" hangingPunct="1"/>
            <a:r>
              <a:rPr lang="fr-FR" smtClean="0"/>
              <a:t>La présentation des médicaments. </a:t>
            </a:r>
          </a:p>
          <a:p>
            <a:pPr eaLnBrk="1" hangingPunct="1"/>
            <a:r>
              <a:rPr lang="fr-FR" sz="1600" smtClean="0"/>
              <a:t>“</a:t>
            </a:r>
            <a:r>
              <a:rPr lang="fr-FR" sz="1600" b="1" smtClean="0"/>
              <a:t>Les patients face à l'autorité médicale et à l'autorité religieuse</a:t>
            </a:r>
            <a:r>
              <a:rPr lang="fr-FR" sz="1600" smtClean="0"/>
              <a:t>.” </a:t>
            </a:r>
            <a:r>
              <a:rPr lang="fr-FR" smtClean="0"/>
              <a:t> </a:t>
            </a:r>
            <a:r>
              <a:rPr lang="fr-FR" sz="1600" smtClean="0"/>
              <a:t>Sylvie FainzaingRaymond Massé et Jean Benoist, </a:t>
            </a:r>
            <a:r>
              <a:rPr lang="fr-FR" sz="1600" b="1" smtClean="0"/>
              <a:t>Convocations thérapeutiques du sacré</a:t>
            </a:r>
            <a:r>
              <a:rPr lang="fr-FR" smtClean="0"/>
              <a:t>.   </a:t>
            </a:r>
          </a:p>
          <a:p>
            <a:pPr eaLnBrk="1" hangingPunct="1"/>
            <a:endParaRPr lang="fr-FR" smtClean="0"/>
          </a:p>
          <a:p>
            <a:pPr eaLnBrk="1" hangingPunct="1">
              <a:buFont typeface="Arial" charset="0"/>
              <a:buNone/>
            </a:pPr>
            <a:endParaRPr lang="fr-FR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L’examen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z="3600" smtClean="0"/>
              <a:t>Le toucher, la palpation, l’examen ne sont pas des actes simplement mécaniques, ils sont porteurs d’ une dimension symbolique. </a:t>
            </a:r>
          </a:p>
          <a:p>
            <a:pPr eaLnBrk="1" hangingPunct="1"/>
            <a:r>
              <a:rPr lang="fr-FR" sz="3600" smtClean="0"/>
              <a:t>(Docteur guéris moi aussi)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L’efficacité du soin</a:t>
            </a:r>
          </a:p>
        </p:txBody>
      </p:sp>
      <p:sp>
        <p:nvSpPr>
          <p:cNvPr id="1741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 typeface="Wingdings" pitchFamily="2" charset="2"/>
              <a:buChar char="§"/>
            </a:pPr>
            <a:r>
              <a:rPr lang="fr-FR" sz="2000" smtClean="0"/>
              <a:t>Efficacité  évaluée d’un point de vue scientifique, quantifiable, mesurable:</a:t>
            </a:r>
          </a:p>
          <a:p>
            <a:pPr lvl="1" eaLnBrk="1" hangingPunct="1"/>
            <a:r>
              <a:rPr lang="fr-FR" sz="2000" smtClean="0"/>
              <a:t>EBM : Evidence based medecine</a:t>
            </a:r>
          </a:p>
          <a:p>
            <a:pPr lvl="1" eaLnBrk="1" hangingPunct="1"/>
            <a:r>
              <a:rPr lang="fr-FR" sz="2000" smtClean="0"/>
              <a:t>Médicaments, protocoles de soin.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fr-FR" sz="2000" smtClean="0"/>
              <a:t> Efficacité symbolique: 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fr-FR" sz="2000" smtClean="0"/>
              <a:t>Evaluée sur la perception de la guérison et de l’amélioration de son état par le malade après une consultation, ou une prescription. : </a:t>
            </a:r>
            <a:r>
              <a:rPr lang="fr-FR" sz="2000" smtClean="0">
                <a:solidFill>
                  <a:srgbClr val="FF0000"/>
                </a:solidFill>
              </a:rPr>
              <a:t>Repose sur la relation</a:t>
            </a:r>
          </a:p>
          <a:p>
            <a:pPr lvl="3" eaLnBrk="1" hangingPunct="1">
              <a:buFont typeface="Wingdings" pitchFamily="2" charset="2"/>
              <a:buChar char="§"/>
            </a:pPr>
            <a:r>
              <a:rPr lang="fr-FR" smtClean="0"/>
              <a:t>Médicament: effet placebo</a:t>
            </a:r>
          </a:p>
          <a:p>
            <a:pPr lvl="3" eaLnBrk="1" hangingPunct="1">
              <a:buFont typeface="Wingdings" pitchFamily="2" charset="2"/>
              <a:buChar char="§"/>
            </a:pPr>
            <a:r>
              <a:rPr lang="fr-FR" smtClean="0"/>
              <a:t>Parole qui rassure</a:t>
            </a:r>
          </a:p>
          <a:p>
            <a:pPr lvl="3" eaLnBrk="1" hangingPunct="1">
              <a:buFont typeface="Wingdings" pitchFamily="2" charset="2"/>
              <a:buChar char="§"/>
            </a:pPr>
            <a:r>
              <a:rPr lang="fr-FR" smtClean="0"/>
              <a:t>Regard sur le malade qui change ;</a:t>
            </a:r>
          </a:p>
          <a:p>
            <a:pPr lvl="1" eaLnBrk="1" hangingPunct="1"/>
            <a:r>
              <a:rPr lang="fr-FR" sz="2000" smtClean="0"/>
              <a:t>Maladies psychosomatiques, </a:t>
            </a:r>
          </a:p>
          <a:p>
            <a:pPr lvl="1" eaLnBrk="1" hangingPunct="1"/>
            <a:r>
              <a:rPr lang="fr-FR" sz="2000" smtClean="0"/>
              <a:t>Stress lié à certaines pathologies (maladies chroniques, canceretc)</a:t>
            </a:r>
          </a:p>
          <a:p>
            <a:pPr lvl="1" eaLnBrk="1" hangingPunct="1"/>
            <a:endParaRPr lang="fr-FR" sz="2000" smtClean="0"/>
          </a:p>
          <a:p>
            <a:pPr lvl="1" eaLnBrk="1" hangingPunct="1"/>
            <a:endParaRPr lang="fr-FR" smtClean="0"/>
          </a:p>
          <a:p>
            <a:pPr lvl="1" eaLnBrk="1" hangingPunct="1">
              <a:buFont typeface="Arial" charset="0"/>
              <a:buNone/>
            </a:pPr>
            <a:endParaRPr lang="fr-FR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EFFICACITE THERAPEUTIQUE</a:t>
            </a:r>
          </a:p>
        </p:txBody>
      </p:sp>
      <p:sp>
        <p:nvSpPr>
          <p:cNvPr id="1843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Action objective des traitements   </a:t>
            </a:r>
          </a:p>
          <a:p>
            <a:pPr eaLnBrk="1" hangingPunct="1">
              <a:buFont typeface="Arial" charset="0"/>
              <a:buNone/>
            </a:pPr>
            <a:r>
              <a:rPr lang="fr-FR" smtClean="0"/>
              <a:t>+</a:t>
            </a:r>
          </a:p>
          <a:p>
            <a:pPr eaLnBrk="1" hangingPunct="1"/>
            <a:r>
              <a:rPr lang="fr-FR" smtClean="0"/>
              <a:t>Efficacité symbolique.</a:t>
            </a:r>
          </a:p>
          <a:p>
            <a:pPr eaLnBrk="1" hangingPunct="1">
              <a:buFont typeface="Arial" charset="0"/>
              <a:buNone/>
            </a:pPr>
            <a:r>
              <a:rPr lang="fr-FR" smtClean="0"/>
              <a:t>= Efficacité thérapeutique. </a:t>
            </a:r>
          </a:p>
          <a:p>
            <a:pPr eaLnBrk="1" hangingPunct="1"/>
            <a:endParaRPr lang="fr-FR" smtClean="0"/>
          </a:p>
          <a:p>
            <a:pPr eaLnBrk="1" hangingPunct="1">
              <a:buFont typeface="Arial" charset="0"/>
              <a:buNone/>
            </a:pPr>
            <a:r>
              <a:rPr lang="fr-FR" smtClean="0"/>
              <a:t>L’humain n’est pas une machine, la médecine ne peut être faite par un ordinateur.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RELATION  THERAPEUTIQUE</a:t>
            </a:r>
          </a:p>
        </p:txBody>
      </p:sp>
      <p:sp>
        <p:nvSpPr>
          <p:cNvPr id="1945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fr-FR" b="1" smtClean="0"/>
              <a:t>   Relation singulière: particulière</a:t>
            </a:r>
          </a:p>
          <a:p>
            <a:pPr lvl="1" eaLnBrk="1" hangingPunct="1"/>
            <a:r>
              <a:rPr lang="fr-FR" sz="2400" smtClean="0"/>
              <a:t>Pénétration d’un espace réservé		 </a:t>
            </a:r>
          </a:p>
          <a:p>
            <a:pPr lvl="1" eaLnBrk="1" hangingPunct="1"/>
            <a:r>
              <a:rPr lang="fr-FR" sz="2400" smtClean="0"/>
              <a:t>Mise à nu du corps et de la psyché.</a:t>
            </a:r>
          </a:p>
          <a:p>
            <a:pPr lvl="1" eaLnBrk="1" hangingPunct="1"/>
            <a:r>
              <a:rPr lang="fr-FR" sz="2400" smtClean="0"/>
              <a:t>Parfois seule relation « autorisée»</a:t>
            </a:r>
          </a:p>
          <a:p>
            <a:pPr lvl="1" eaLnBrk="1" hangingPunct="1"/>
            <a:r>
              <a:rPr lang="fr-FR" sz="2400" smtClean="0"/>
              <a:t>Sacralisation de la relation «  hors commerce » projection d’un idéal.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fr-FR" smtClean="0"/>
              <a:t> </a:t>
            </a:r>
            <a:r>
              <a:rPr lang="fr-FR" sz="3200" b="1" smtClean="0"/>
              <a:t>Relation d’échanges comme d’autres?</a:t>
            </a:r>
            <a:r>
              <a:rPr lang="fr-FR" sz="3200" smtClean="0"/>
              <a:t>: </a:t>
            </a:r>
            <a:r>
              <a:rPr lang="fr-FR" sz="2400" smtClean="0"/>
              <a:t>Service</a:t>
            </a:r>
            <a:r>
              <a:rPr lang="fr-FR" sz="3200" smtClean="0"/>
              <a:t> </a:t>
            </a:r>
            <a:r>
              <a:rPr lang="fr-FR" sz="2400" smtClean="0"/>
              <a:t>contre argent.</a:t>
            </a:r>
          </a:p>
          <a:p>
            <a:pPr lvl="1" eaLnBrk="1" hangingPunct="1"/>
            <a:r>
              <a:rPr lang="fr-FR" sz="2400" smtClean="0"/>
              <a:t>La santé n’a pas de prix?</a:t>
            </a:r>
          </a:p>
          <a:p>
            <a:pPr lvl="1" eaLnBrk="1" hangingPunct="1"/>
            <a:r>
              <a:rPr lang="fr-FR" sz="2400" smtClean="0"/>
              <a:t>La santé  a un côut.</a:t>
            </a:r>
          </a:p>
          <a:p>
            <a:pPr lvl="1" eaLnBrk="1" hangingPunct="1"/>
            <a:endParaRPr lang="fr-FR" smtClean="0"/>
          </a:p>
          <a:p>
            <a:pPr lvl="1" eaLnBrk="1" hangingPunct="1"/>
            <a:endParaRPr lang="fr-FR" smtClean="0"/>
          </a:p>
          <a:p>
            <a:pPr lvl="1" eaLnBrk="1" hangingPunct="1">
              <a:buFont typeface="Arial" charset="0"/>
              <a:buNone/>
            </a:pPr>
            <a:r>
              <a:rPr lang="fr-FR" smtClean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eaLnBrk="1" hangingPunct="1"/>
            <a:r>
              <a:rPr lang="fr-FR" smtClean="0"/>
              <a:t>RELATION  THERAPEUTIQUE</a:t>
            </a:r>
          </a:p>
        </p:txBody>
      </p:sp>
      <p:sp>
        <p:nvSpPr>
          <p:cNvPr id="2048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Font typeface="Arial" charset="0"/>
              <a:buNone/>
            </a:pPr>
            <a:r>
              <a:rPr lang="fr-FR" b="1" smtClean="0"/>
              <a:t>Relation singulière: Colloque singulier?</a:t>
            </a:r>
          </a:p>
          <a:p>
            <a:pPr lvl="1" eaLnBrk="1" hangingPunct="1">
              <a:buFont typeface="Arial" charset="0"/>
              <a:buNone/>
            </a:pPr>
            <a:r>
              <a:rPr lang="fr-FR" smtClean="0"/>
              <a:t>Médecin- malade</a:t>
            </a:r>
          </a:p>
          <a:p>
            <a:pPr lvl="1" eaLnBrk="1" hangingPunct="1">
              <a:buFont typeface="Arial" charset="0"/>
              <a:buNone/>
            </a:pPr>
            <a:r>
              <a:rPr lang="fr-FR" smtClean="0"/>
              <a:t>Autres acteurs:</a:t>
            </a:r>
          </a:p>
          <a:p>
            <a:pPr lvl="1" eaLnBrk="1" hangingPunct="1">
              <a:buFont typeface="Arial" charset="0"/>
              <a:buNone/>
            </a:pPr>
            <a:r>
              <a:rPr lang="fr-FR" smtClean="0"/>
              <a:t>Equipe</a:t>
            </a:r>
          </a:p>
          <a:p>
            <a:pPr lvl="1" eaLnBrk="1" hangingPunct="1">
              <a:buFont typeface="Arial" charset="0"/>
              <a:buNone/>
            </a:pPr>
            <a:r>
              <a:rPr lang="fr-FR" smtClean="0"/>
              <a:t>Famille</a:t>
            </a:r>
          </a:p>
          <a:p>
            <a:pPr lvl="1" eaLnBrk="1" hangingPunct="1">
              <a:buFont typeface="Arial" charset="0"/>
              <a:buNone/>
            </a:pPr>
            <a:r>
              <a:rPr lang="fr-FR" smtClean="0"/>
              <a:t>Employeurs?</a:t>
            </a:r>
          </a:p>
          <a:p>
            <a:pPr eaLnBrk="1" hangingPunct="1"/>
            <a:endParaRPr lang="fr-FR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RELATION THERAPEUTIQUE</a:t>
            </a:r>
          </a:p>
        </p:txBody>
      </p:sp>
      <p:sp>
        <p:nvSpPr>
          <p:cNvPr id="2150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z="2400" b="1" smtClean="0"/>
              <a:t>Triangulation de la relation:</a:t>
            </a:r>
          </a:p>
          <a:p>
            <a:pPr lvl="1" eaLnBrk="1" hangingPunct="1"/>
            <a:r>
              <a:rPr lang="fr-FR" sz="2000" smtClean="0"/>
              <a:t>Pédiatrie</a:t>
            </a:r>
          </a:p>
          <a:p>
            <a:pPr lvl="1" eaLnBrk="1" hangingPunct="1"/>
            <a:r>
              <a:rPr lang="fr-FR" sz="2000" smtClean="0"/>
              <a:t>Psychiatrie.</a:t>
            </a:r>
          </a:p>
          <a:p>
            <a:pPr lvl="1" eaLnBrk="1" hangingPunct="1">
              <a:buFont typeface="Arial" charset="0"/>
              <a:buNone/>
            </a:pPr>
            <a:r>
              <a:rPr lang="fr-FR" sz="2000" smtClean="0"/>
              <a:t>Enjeux différents</a:t>
            </a:r>
          </a:p>
          <a:p>
            <a:pPr lvl="1" eaLnBrk="1" hangingPunct="1">
              <a:buFont typeface="Arial" charset="0"/>
              <a:buNone/>
            </a:pPr>
            <a:r>
              <a:rPr lang="fr-FR" sz="2000" smtClean="0"/>
              <a:t>Jeux d’alliance.</a:t>
            </a:r>
          </a:p>
          <a:p>
            <a:pPr lvl="1" eaLnBrk="1" hangingPunct="1">
              <a:buFont typeface="Arial" charset="0"/>
              <a:buNone/>
            </a:pPr>
            <a:r>
              <a:rPr lang="fr-FR" sz="2000" smtClean="0"/>
              <a:t>Souhaits de la famille.</a:t>
            </a:r>
          </a:p>
          <a:p>
            <a:pPr lvl="1" eaLnBrk="1" hangingPunct="1">
              <a:buFont typeface="Arial" charset="0"/>
              <a:buNone/>
            </a:pPr>
            <a:r>
              <a:rPr lang="fr-FR" sz="2000" smtClean="0"/>
              <a:t>Bien être des patients.</a:t>
            </a:r>
          </a:p>
          <a:p>
            <a:pPr lvl="1" eaLnBrk="1" hangingPunct="1">
              <a:buFont typeface="Arial" charset="0"/>
              <a:buNone/>
            </a:pPr>
            <a:r>
              <a:rPr lang="fr-FR" sz="2000" b="1" smtClean="0"/>
              <a:t>Qui est le « client » du médecin? Celui qui paye?</a:t>
            </a:r>
          </a:p>
          <a:p>
            <a:pPr lvl="1" eaLnBrk="1" hangingPunct="1">
              <a:buFont typeface="Arial" charset="0"/>
              <a:buNone/>
            </a:pPr>
            <a:r>
              <a:rPr lang="fr-FR" sz="2000" b="1" smtClean="0"/>
              <a:t>					L ’accompagnateur </a:t>
            </a:r>
          </a:p>
          <a:p>
            <a:pPr lvl="1" eaLnBrk="1" hangingPunct="1">
              <a:buFont typeface="Arial" charset="0"/>
              <a:buNone/>
            </a:pPr>
            <a:r>
              <a:rPr lang="fr-FR" sz="2000" b="1" smtClean="0"/>
              <a:t>					Celui qui est malade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RELATION THERAPEUTIQUE</a:t>
            </a:r>
          </a:p>
        </p:txBody>
      </p:sp>
      <p:sp>
        <p:nvSpPr>
          <p:cNvPr id="2253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r-FR" smtClean="0"/>
              <a:t>Relation asymétrique: </a:t>
            </a:r>
          </a:p>
          <a:p>
            <a:pPr lvl="1" eaLnBrk="1" hangingPunct="1"/>
            <a:r>
              <a:rPr lang="fr-FR" smtClean="0"/>
              <a:t>Pouvoir de celui qui sait</a:t>
            </a:r>
          </a:p>
          <a:p>
            <a:pPr lvl="1" eaLnBrk="1" hangingPunct="1"/>
            <a:r>
              <a:rPr lang="fr-FR" smtClean="0"/>
              <a:t>Pouvoir ce celui qui peut agir.</a:t>
            </a:r>
          </a:p>
          <a:p>
            <a:pPr lvl="1" eaLnBrk="1" hangingPunct="1"/>
            <a:r>
              <a:rPr lang="fr-FR" smtClean="0"/>
              <a:t>Pouvoir ce celui qui a le pouvoir de donner la vie ou d’entraîner la mort  de l’autre</a:t>
            </a:r>
          </a:p>
          <a:p>
            <a:pPr lvl="1" eaLnBrk="1" hangingPunct="1"/>
            <a:r>
              <a:rPr lang="fr-FR" b="1" smtClean="0"/>
              <a:t>Mais attentes de part et d’autre.</a:t>
            </a:r>
          </a:p>
          <a:p>
            <a:pPr lvl="1" eaLnBrk="1" hangingPunct="1"/>
            <a:r>
              <a:rPr lang="fr-FR" smtClean="0"/>
              <a:t>Le médecin attend du malade comme le malade attend du médecin</a:t>
            </a:r>
          </a:p>
          <a:p>
            <a:pPr eaLnBrk="1" hangingPunct="1"/>
            <a:endParaRPr lang="fr-FR" smtClean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Diapositive 2 - &amp;quot;LA RELATION THERAPEUTIQUE&amp;quot;&quot;/&gt;&lt;property id=&quot;20307&quot; value=&quot;256&quot;/&gt;&lt;/object&gt;&lt;object type=&quot;3&quot; unique_id=&quot;10005&quot;&gt;&lt;property id=&quot;20148&quot; value=&quot;5&quot;/&gt;&lt;property id=&quot;20300&quot; value=&quot;Diapositive 3 - &amp;quot;QUELQUES DEFINITIONS&amp;quot;&quot;/&gt;&lt;property id=&quot;20307&quot; value=&quot;257&quot;/&gt;&lt;/object&gt;&lt;object type=&quot;3&quot; unique_id=&quot;10006&quot;&gt;&lt;property id=&quot;20148&quot; value=&quot;5&quot;/&gt;&lt;property id=&quot;20300&quot; value=&quot;Diapositive 4 - &amp;quot;QUELQUES DEFINITIONS&amp;quot;&quot;/&gt;&lt;property id=&quot;20307&quot; value=&quot;258&quot;/&gt;&lt;/object&gt;&lt;object type=&quot;3&quot; unique_id=&quot;10007&quot;&gt;&lt;property id=&quot;20148&quot; value=&quot;5&quot;/&gt;&lt;property id=&quot;20300&quot; value=&quot;Diapositive 5 - &amp;quot;Vecteurs de la relation &amp;quot;&quot;/&gt;&lt;property id=&quot;20307&quot; value=&quot;259&quot;/&gt;&lt;/object&gt;&lt;object type=&quot;3&quot; unique_id=&quot;10008&quot;&gt;&lt;property id=&quot;20148&quot; value=&quot;5&quot;/&gt;&lt;property id=&quot;20300&quot; value=&quot;Diapositive 6 - &amp;quot;Les acteurs de la relation&amp;quot;&quot;/&gt;&lt;property id=&quot;20307&quot; value=&quot;260&quot;/&gt;&lt;/object&gt;&lt;object type=&quot;3&quot; unique_id=&quot;10093&quot;&gt;&lt;property id=&quot;20148&quot; value=&quot;5&quot;/&gt;&lt;property id=&quot;20300&quot; value=&quot;Diapositive 7 - &amp;quot;L’instauration de la relation&amp;quot;&quot;/&gt;&lt;property id=&quot;20307&quot; value=&quot;261&quot;/&gt;&lt;/object&gt;&lt;object type=&quot;3&quot; unique_id=&quot;10127&quot;&gt;&lt;property id=&quot;20148&quot; value=&quot;5&quot;/&gt;&lt;property id=&quot;20300&quot; value=&quot;Diapositive 8 - &amp;quot;L’instauration de la relation   du côté du médecin&amp;quot;&quot;/&gt;&lt;property id=&quot;20307&quot; value=&quot;262&quot;/&gt;&lt;/object&gt;&lt;object type=&quot;3&quot; unique_id=&quot;10247&quot;&gt;&lt;property id=&quot;20148&quot; value=&quot;5&quot;/&gt;&lt;property id=&quot;20300&quot; value=&quot;Diapositive 9 - &amp;quot;Le dialogue ou l’expression des maux&amp;quot;&quot;/&gt;&lt;property id=&quot;20307&quot; value=&quot;263&quot;/&gt;&lt;/object&gt;&lt;object type=&quot;3&quot; unique_id=&quot;10248&quot;&gt;&lt;property id=&quot;20148&quot; value=&quot;5&quot;/&gt;&lt;property id=&quot;20300&quot; value=&quot;Diapositive 10 - &amp;quot;La relation thérapeutique&amp;#x0D;&amp;#x0A;du dialogue au soin&amp;quot;&quot;/&gt;&lt;property id=&quot;20307&quot; value=&quot;264&quot;/&gt;&lt;/object&gt;&lt;object type=&quot;3&quot; unique_id=&quot;10249&quot;&gt;&lt;property id=&quot;20148&quot; value=&quot;5&quot;/&gt;&lt;property id=&quot;20300&quot; value=&quot;Diapositive 11 - &amp;quot;La relation thérapeutique&amp;quot;&quot;/&gt;&lt;property id=&quot;20307&quot; value=&quot;265&quot;/&gt;&lt;/object&gt;&lt;object type=&quot;3&quot; unique_id=&quot;10250&quot;&gt;&lt;property id=&quot;20148&quot; value=&quot;5&quot;/&gt;&lt;property id=&quot;20300&quot; value=&quot;Diapositive 12 - &amp;quot;Le dialogue ou la recherche des causes &amp;quot;&quot;/&gt;&lt;property id=&quot;20307&quot; value=&quot;267&quot;/&gt;&lt;/object&gt;&lt;object type=&quot;3&quot; unique_id=&quot;10251&quot;&gt;&lt;property id=&quot;20148&quot; value=&quot;5&quot;/&gt;&lt;property id=&quot;20300&quot; value=&quot;Diapositive 13 - &amp;quot;Le dialogue thérapeutique:&amp;#x0D;&amp;#x0A;Une difficile rencontre?&amp;quot;&quot;/&gt;&lt;property id=&quot;20307&quot; value=&quot;266&quot;/&gt;&lt;/object&gt;&lt;object type=&quot;3&quot; unique_id=&quot;10252&quot;&gt;&lt;property id=&quot;20148&quot; value=&quot;5&quot;/&gt;&lt;property id=&quot;20300&quot; value=&quot;Diapositive 15 - &amp;quot;L’examen&amp;quot;&quot;/&gt;&lt;property id=&quot;20307&quot; value=&quot;268&quot;/&gt;&lt;/object&gt;&lt;object type=&quot;3&quot; unique_id=&quot;10253&quot;&gt;&lt;property id=&quot;20148&quot; value=&quot;5&quot;/&gt;&lt;property id=&quot;20300&quot; value=&quot;Diapositive 14 - &amp;quot;LA PRESCRIPTION&amp;quot;&quot;/&gt;&lt;property id=&quot;20307&quot; value=&quot;269&quot;/&gt;&lt;/object&gt;&lt;object type=&quot;3&quot; unique_id=&quot;10302&quot;&gt;&lt;property id=&quot;20148&quot; value=&quot;5&quot;/&gt;&lt;property id=&quot;20300&quot; value=&quot;Diapositive 16 - &amp;quot;L’efficacité du soin&amp;quot;&quot;/&gt;&lt;property id=&quot;20307&quot; value=&quot;270&quot;/&gt;&lt;/object&gt;&lt;object type=&quot;3&quot; unique_id=&quot;10337&quot;&gt;&lt;property id=&quot;20148&quot; value=&quot;5&quot;/&gt;&lt;property id=&quot;20300&quot; value=&quot;Diapositive 17 - &amp;quot;EFFICACITE THERAPEUTIQUE&amp;quot;&quot;/&gt;&lt;property id=&quot;20307&quot; value=&quot;271&quot;/&gt;&lt;/object&gt;&lt;object type=&quot;3&quot; unique_id=&quot;10338&quot;&gt;&lt;property id=&quot;20148&quot; value=&quot;5&quot;/&gt;&lt;property id=&quot;20300&quot; value=&quot;Diapositive 18 - &amp;quot;RELATION  THERAPEUTIQUE&amp;quot;&quot;/&gt;&lt;property id=&quot;20307&quot; value=&quot;272&quot;/&gt;&lt;/object&gt;&lt;object type=&quot;3&quot; unique_id=&quot;10434&quot;&gt;&lt;property id=&quot;20148&quot; value=&quot;5&quot;/&gt;&lt;property id=&quot;20300&quot; value=&quot;Diapositive 19 - &amp;quot;RELATION  THERAPEUTIQUE&amp;quot;&quot;/&gt;&lt;property id=&quot;20307&quot; value=&quot;274&quot;/&gt;&lt;/object&gt;&lt;object type=&quot;3&quot; unique_id=&quot;10435&quot;&gt;&lt;property id=&quot;20148&quot; value=&quot;5&quot;/&gt;&lt;property id=&quot;20300&quot; value=&quot;Diapositive 20 - &amp;quot;RELATION THERAPEUTIQUE&amp;quot;&quot;/&gt;&lt;property id=&quot;20307&quot; value=&quot;273&quot;/&gt;&lt;/object&gt;&lt;object type=&quot;3&quot; unique_id=&quot;10499&quot;&gt;&lt;property id=&quot;20148&quot; value=&quot;5&quot;/&gt;&lt;property id=&quot;20300&quot; value=&quot;Diapositive 21 - &amp;quot;RELATION THERAPEUTIQUE&amp;quot;&quot;/&gt;&lt;property id=&quot;20307&quot; value=&quot;275&quot;/&gt;&lt;/object&gt;&lt;object type=&quot;3&quot; unique_id=&quot;10610&quot;&gt;&lt;property id=&quot;20148&quot; value=&quot;5&quot;/&gt;&lt;property id=&quot;20300&quot; value=&quot;Diapositive 22 - &amp;quot;Les attentes du patient envers le médecin:&amp;quot;&quot;/&gt;&lt;property id=&quot;20307&quot; value=&quot;276&quot;/&gt;&lt;/object&gt;&lt;object type=&quot;3&quot; unique_id=&quot;10611&quot;&gt;&lt;property id=&quot;20148&quot; value=&quot;5&quot;/&gt;&lt;property id=&quot;20300&quot; value=&quot;Diapositive 23 - &amp;quot;Attentes du médecin vis-à-vis du malade   &amp;quot;&quot;/&gt;&lt;property id=&quot;20307&quot; value=&quot;277&quot;/&gt;&lt;/object&gt;&lt;object type=&quot;3&quot; unique_id=&quot;10636&quot;&gt;&lt;property id=&quot;20148&quot; value=&quot;5&quot;/&gt;&lt;property id=&quot;20300&quot; value=&quot;Diapositive 24 - &amp;quot; conclusion&amp;quot;&quot;/&gt;&lt;property id=&quot;20307&quot; value=&quot;278&quot;/&gt;&lt;/object&gt;&lt;object type=&quot;3&quot; unique_id=&quot;11172&quot;&gt;&lt;property id=&quot;20148&quot; value=&quot;5&quot;/&gt;&lt;property id=&quot;20300&quot; value=&quot;Diapositive 1&quot;/&gt;&lt;property id=&quot;20307&quot; value=&quot;27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362</Words>
  <Application>Microsoft Office PowerPoint</Application>
  <PresentationFormat>Affichage à l'écran (4:3)</PresentationFormat>
  <Paragraphs>85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Diapositive 1</vt:lpstr>
      <vt:lpstr>LA PRESCRIPTION</vt:lpstr>
      <vt:lpstr>L’examen</vt:lpstr>
      <vt:lpstr>L’efficacité du soin</vt:lpstr>
      <vt:lpstr>EFFICACITE THERAPEUTIQUE</vt:lpstr>
      <vt:lpstr>RELATION  THERAPEUTIQUE</vt:lpstr>
      <vt:lpstr>RELATION  THERAPEUTIQUE</vt:lpstr>
      <vt:lpstr>RELATION THERAPEUTIQUE</vt:lpstr>
      <vt:lpstr>RELATION THERAPEUTIQUE</vt:lpstr>
      <vt:lpstr>Les attentes du patient envers le médecin:</vt:lpstr>
      <vt:lpstr>Attentes du médecin vis-à-vis du malade   </vt:lpstr>
      <vt:lpstr> 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RELATION THERAPEUTIQUE</dc:title>
  <dc:creator>Windows User</dc:creator>
  <cp:lastModifiedBy>Jean Pierre DELATTRE</cp:lastModifiedBy>
  <cp:revision>36</cp:revision>
  <dcterms:created xsi:type="dcterms:W3CDTF">2012-01-18T19:46:27Z</dcterms:created>
  <dcterms:modified xsi:type="dcterms:W3CDTF">2012-02-24T11:02:42Z</dcterms:modified>
</cp:coreProperties>
</file>